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5"/>
  </p:notesMasterIdLst>
  <p:sldIdLst>
    <p:sldId id="264" r:id="rId2"/>
    <p:sldId id="284" r:id="rId3"/>
    <p:sldId id="266" r:id="rId4"/>
    <p:sldId id="298" r:id="rId5"/>
    <p:sldId id="299" r:id="rId6"/>
    <p:sldId id="301" r:id="rId7"/>
    <p:sldId id="302" r:id="rId8"/>
    <p:sldId id="303" r:id="rId9"/>
    <p:sldId id="305" r:id="rId10"/>
    <p:sldId id="304" r:id="rId11"/>
    <p:sldId id="308" r:id="rId12"/>
    <p:sldId id="306" r:id="rId13"/>
    <p:sldId id="29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Бушнов" initials="АБ" lastIdx="5" clrIdx="0">
    <p:extLst>
      <p:ext uri="{19B8F6BF-5375-455C-9EA6-DF929625EA0E}">
        <p15:presenceInfo xmlns:p15="http://schemas.microsoft.com/office/powerpoint/2012/main" userId="Александр Бушно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BBA8"/>
    <a:srgbClr val="E5DCD2"/>
    <a:srgbClr val="EFFECE"/>
    <a:srgbClr val="3E7568"/>
    <a:srgbClr val="62516B"/>
    <a:srgbClr val="727277"/>
    <a:srgbClr val="867364"/>
    <a:srgbClr val="996633"/>
    <a:srgbClr val="A5A49D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71" autoAdjust="0"/>
  </p:normalViewPr>
  <p:slideViewPr>
    <p:cSldViewPr>
      <p:cViewPr varScale="1">
        <p:scale>
          <a:sx n="112" d="100"/>
          <a:sy n="112" d="100"/>
        </p:scale>
        <p:origin x="158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C48F9-743D-4AFD-8B22-5CDE9EC65C12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F79E6-42CF-45EF-B756-6963A25F0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4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07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67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0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41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9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9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93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56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70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17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6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0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9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6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9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1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5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2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1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3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76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84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8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cleverence.r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://www.cleverence.ru/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leverence.ru/hardware/printers/zebra/zebra-zd500r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www.cleverence.ru/hardware/printers/zebra/Zebra-ZT410-ZT420+RFID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cleverence.ru/hardware/printers/zebra/zebra-rz400-rz600/" TargetMode="Externa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hyperlink" Target="http://cleverence.ru/support/%D0%9F%D0%BE%D0%B4%D0%B4%D0%B5%D1%80%D0%B6%D0%B8%D0%B2%D0%B0%D0%B5%D0%BC%D1%8B%D0%B5+%D0%BC%D0%B5%D1%82%D0%BA%D0%B8+%D0%B2+Wonderfid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.png"/><Relationship Id="rId4" Type="http://schemas.openxmlformats.org/officeDocument/2006/relationships/hyperlink" Target="http://www.cleverence.ru/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://www.cleverence.ru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support@cleverence.ru" TargetMode="External"/><Relationship Id="rId3" Type="http://schemas.openxmlformats.org/officeDocument/2006/relationships/hyperlink" Target="http://www.cleverence.ru/techsupport/" TargetMode="External"/><Relationship Id="rId7" Type="http://schemas.openxmlformats.org/officeDocument/2006/relationships/hyperlink" Target="mailto:sales@cleverence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leverence.ru/solutions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cleverence.ru/hw/inv.aspx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www.youtube.com/user/cleverencelearning/videos" TargetMode="External"/><Relationship Id="rId9" Type="http://schemas.openxmlformats.org/officeDocument/2006/relationships/hyperlink" Target="http://www.cleverence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://www.cleverence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://www.cleverence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hyperlink" Target="http://www.cleverence.ru/" TargetMode="Externa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hyperlink" Target="http://www.cleverence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hyperlink" Target="http://www.cleverence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leverence.ru/software/details/wf-rfid-printing-goods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cleverence.ru/downloads/Driver1C%20InventoryChecking.ms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hyperlink" Target="http://www.cleverence.ru/" TargetMode="Externa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hyperlink" Target="http://cleverence.ru/software/details/wf-rfid-printing-asset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leverence.ru/downloads/Driver1C%20InventoryChecking.msi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hyperlink" Target="http://www.cleverence.ru/" TargetMode="Externa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hyperlink" Target="http://cleverence.ru/software/details/wf-rfid-printing-al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leverence.ru/downloads/Driver1C%20InventoryChecking.msi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hyperlink" Target="http://www.cleverence.ru/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-531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  <a:t>WF-RFID-PRINTING</a:t>
            </a:r>
            <a:r>
              <a:rPr lang="en-US" sz="1400" b="1" dirty="0" smtClean="0">
                <a:solidFill>
                  <a:srgbClr val="62516B"/>
                </a:solidFill>
                <a:latin typeface="Myriad Pro" panose="020B0503030403020204" pitchFamily="34" charset="0"/>
              </a:rPr>
              <a:t/>
            </a:r>
            <a:br>
              <a:rPr lang="en-US" sz="1400" b="1" dirty="0" smtClean="0">
                <a:solidFill>
                  <a:srgbClr val="62516B"/>
                </a:solidFill>
                <a:latin typeface="Myriad Pro" panose="020B0503030403020204" pitchFamily="34" charset="0"/>
              </a:rPr>
            </a:br>
            <a:r>
              <a:rPr lang="en-US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Wonderfid: </a:t>
            </a:r>
            <a:r>
              <a:rPr lang="ru-RU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Печать этикеток</a:t>
            </a:r>
            <a:endParaRPr lang="ru-RU" b="1" dirty="0">
              <a:solidFill>
                <a:srgbClr val="62516B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785264"/>
              </p:ext>
            </p:extLst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Ваши контакты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3547" y="4581128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Печать этикеток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RFID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-этикеток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никальный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запатентованный способ программирования этикеток при помощи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RFID-принтера, позволяющий печатать их из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любой программы под Windows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без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какого-либо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программирования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интеграции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29407"/>
              </p:ext>
            </p:extLst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4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-154705"/>
            <a:ext cx="1301043" cy="9194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178" y="135219"/>
            <a:ext cx="931829" cy="27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077" y="1268760"/>
            <a:ext cx="2295845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-531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  <a:t>WF-RFID-PRINTING</a:t>
            </a:r>
            <a:b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</a:br>
            <a:r>
              <a:rPr lang="en-US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Wonderfid: </a:t>
            </a:r>
            <a:r>
              <a:rPr lang="ru-RU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Печать этикеток</a:t>
            </a:r>
            <a:endParaRPr lang="ru-RU" b="1" dirty="0">
              <a:solidFill>
                <a:srgbClr val="62516B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251521" y="1591632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Стандартная конфигурация Wonderfid сразу готова к работе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RFID-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принтерами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Zebra 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Z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400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 Zebra 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Z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410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Zebra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Z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D500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вы хотите использовать другое оборудование, мы поможем вам всё подключить, настроить, произвести доработки в программной части.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>
            <p:extLst/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7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178" y="135219"/>
            <a:ext cx="931829" cy="27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39955" y="899427"/>
            <a:ext cx="5115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3E7568"/>
                </a:solidFill>
              </a:rPr>
              <a:t>Услуги по </a:t>
            </a:r>
            <a:r>
              <a:rPr lang="ru-RU" b="1" dirty="0" smtClean="0">
                <a:solidFill>
                  <a:srgbClr val="3E7568"/>
                </a:solidFill>
              </a:rPr>
              <a:t>интеграции (</a:t>
            </a:r>
            <a:r>
              <a:rPr lang="en-US" b="1" dirty="0" smtClean="0">
                <a:solidFill>
                  <a:srgbClr val="3E7568"/>
                </a:solidFill>
              </a:rPr>
              <a:t>ADAPT-WF-RFID-PRINTING</a:t>
            </a:r>
            <a:r>
              <a:rPr lang="ru-RU" b="1" dirty="0" smtClean="0">
                <a:solidFill>
                  <a:srgbClr val="3E7568"/>
                </a:solidFill>
              </a:rPr>
              <a:t>)</a:t>
            </a:r>
            <a:endParaRPr lang="ru-RU" dirty="0">
              <a:solidFill>
                <a:srgbClr val="3E756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16" y="4561964"/>
            <a:ext cx="4800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5050"/>
                </a:solidFill>
              </a:rPr>
              <a:t>Стоимость услуги</a:t>
            </a:r>
            <a:r>
              <a:rPr lang="en-US" sz="2400" dirty="0" smtClean="0">
                <a:solidFill>
                  <a:srgbClr val="FF5050"/>
                </a:solidFill>
              </a:rPr>
              <a:t>:</a:t>
            </a:r>
          </a:p>
          <a:p>
            <a:pPr lvl="0"/>
            <a:r>
              <a:rPr lang="en-US" sz="3200" b="1" dirty="0" smtClean="0">
                <a:solidFill>
                  <a:srgbClr val="FF5050"/>
                </a:solidFill>
              </a:rPr>
              <a:t>160</a:t>
            </a:r>
            <a:r>
              <a:rPr lang="ru-RU" sz="3200" b="1" dirty="0" smtClean="0">
                <a:solidFill>
                  <a:srgbClr val="FF5050"/>
                </a:solidFill>
              </a:rPr>
              <a:t> </a:t>
            </a:r>
            <a:r>
              <a:rPr lang="en-US" sz="3200" b="1" dirty="0" smtClean="0">
                <a:solidFill>
                  <a:srgbClr val="FF5050"/>
                </a:solidFill>
              </a:rPr>
              <a:t>000</a:t>
            </a:r>
            <a:r>
              <a:rPr lang="ru-RU" sz="3200" b="1" dirty="0" smtClean="0">
                <a:solidFill>
                  <a:srgbClr val="FF5050"/>
                </a:solidFill>
              </a:rPr>
              <a:t> рублей</a:t>
            </a:r>
            <a:endParaRPr lang="ru-RU" sz="3200" b="1" dirty="0">
              <a:solidFill>
                <a:srgbClr val="FF5050"/>
              </a:solidFill>
            </a:endParaRPr>
          </a:p>
        </p:txBody>
      </p:sp>
      <p:pic>
        <p:nvPicPr>
          <p:cNvPr id="4" name="Рисунок 3">
            <a:hlinkClick r:id="rId6"/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866"/>
          <a:stretch/>
        </p:blipFill>
        <p:spPr>
          <a:xfrm>
            <a:off x="7323807" y="4561964"/>
            <a:ext cx="1371082" cy="1260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191167" y="3312167"/>
            <a:ext cx="1840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Zebra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ZT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410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52722" y="5007298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Zebra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Z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D500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-154705"/>
            <a:ext cx="1301043" cy="91940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393688" y="1648456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Zebra 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Z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400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>
            <a:hlinkClick r:id="rId4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651" y="1335744"/>
            <a:ext cx="1510777" cy="1117124"/>
          </a:xfrm>
          <a:prstGeom prst="rect">
            <a:avLst/>
          </a:prstGeom>
        </p:spPr>
      </p:pic>
      <p:pic>
        <p:nvPicPr>
          <p:cNvPr id="9" name="Рисунок 8">
            <a:hlinkClick r:id="rId5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380" y="2968081"/>
            <a:ext cx="1510776" cy="1260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716017" y="1591632"/>
            <a:ext cx="0" cy="4501664"/>
          </a:xfrm>
          <a:prstGeom prst="line">
            <a:avLst/>
          </a:prstGeom>
          <a:ln>
            <a:solidFill>
              <a:srgbClr val="CCBBA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6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-531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  <a:t>WF-RFID-PRINTING</a:t>
            </a:r>
            <a:b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</a:br>
            <a:r>
              <a:rPr lang="en-US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Wonderfid: </a:t>
            </a:r>
            <a:r>
              <a:rPr lang="ru-RU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Печать этикеток</a:t>
            </a:r>
            <a:endParaRPr lang="ru-RU" b="1" dirty="0">
              <a:solidFill>
                <a:srgbClr val="62516B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/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4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178" y="135219"/>
            <a:ext cx="931829" cy="27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00429" y="899427"/>
            <a:ext cx="3794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3E7568"/>
                </a:solidFill>
              </a:rPr>
              <a:t>RFID-</a:t>
            </a:r>
            <a:r>
              <a:rPr lang="ru-RU" b="1" dirty="0" smtClean="0">
                <a:solidFill>
                  <a:srgbClr val="3E7568"/>
                </a:solidFill>
              </a:rPr>
              <a:t>метки совестимые с </a:t>
            </a:r>
            <a:r>
              <a:rPr lang="en-US" b="1" dirty="0" smtClean="0">
                <a:solidFill>
                  <a:srgbClr val="3E7568"/>
                </a:solidFill>
              </a:rPr>
              <a:t>Wonderfid</a:t>
            </a:r>
            <a:endParaRPr lang="ru-RU" dirty="0">
              <a:solidFill>
                <a:srgbClr val="3E7568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397915"/>
              </p:ext>
            </p:extLst>
          </p:nvPr>
        </p:nvGraphicFramePr>
        <p:xfrm>
          <a:off x="231833" y="1268757"/>
          <a:ext cx="8659488" cy="46900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4872"/>
                <a:gridCol w="2164872"/>
                <a:gridCol w="2164872"/>
                <a:gridCol w="2164872"/>
              </a:tblGrid>
              <a:tr h="1560174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Alien ALN-9662</a:t>
                      </a:r>
                      <a:r>
                        <a:rPr lang="ru-R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0,21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Alien ALN-9613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  <a:endParaRPr lang="ru-RU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Alien ALN-9654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endParaRPr lang="ru-RU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Alien ALN-9745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  <a:tr h="1560174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Alien ALN-9610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Alien ALN-9640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Alien ALN-9630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Confidex Silverline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$ 1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  <a:tr h="1560174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Alien ALN-9629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Alien ALN-9627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0,2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Trace-tech Id TH44 OMNI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  <a:endParaRPr lang="ru-RU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Alien ALN-9634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78" y="2938530"/>
            <a:ext cx="1440160" cy="3464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914943"/>
            <a:ext cx="1440160" cy="9542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508" y="1721344"/>
            <a:ext cx="1429527" cy="31767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764582"/>
            <a:ext cx="1440160" cy="2311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08" y="1726005"/>
            <a:ext cx="1440160" cy="36511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640" y="2983748"/>
            <a:ext cx="1424187" cy="2333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075" y="2961135"/>
            <a:ext cx="1431338" cy="2532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521" y="3916470"/>
            <a:ext cx="931828" cy="95269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398" y="3933056"/>
            <a:ext cx="933580" cy="9145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628800"/>
            <a:ext cx="638264" cy="51442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902798"/>
            <a:ext cx="1047896" cy="10383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355" y="2854377"/>
            <a:ext cx="1455859" cy="4186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467544" y="5589240"/>
            <a:ext cx="8344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8"/>
              </a:rPr>
              <a:t>Метки были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hlinkClick r:id="rId18"/>
              </a:rPr>
              <a:t>протестированы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точно работают с программой Wonderfid.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Минимальный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комплект продажи меток 2000 шт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(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8"/>
              </a:rPr>
              <a:t>Подробнее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-154705"/>
            <a:ext cx="1301043" cy="9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-531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  <a:t>WF-RFID-PRINTING</a:t>
            </a:r>
            <a:b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</a:br>
            <a:r>
              <a:rPr lang="en-US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Wonderfid: </a:t>
            </a:r>
            <a:r>
              <a:rPr lang="ru-RU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Печать этикеток</a:t>
            </a:r>
            <a:endParaRPr lang="ru-RU" b="1" dirty="0">
              <a:solidFill>
                <a:srgbClr val="62516B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1457908" y="2225161"/>
            <a:ext cx="64264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Увеличение скорости инвентаризации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40 раз!</a:t>
            </a:r>
          </a:p>
          <a:p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Сокращение расходов на инвентаризацию!   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(из-за сокращения количества оборудования и работников, необходимых для проведения инвентаризации)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836712"/>
            <a:ext cx="8388424" cy="461665"/>
          </a:xfrm>
          <a:prstGeom prst="rect">
            <a:avLst/>
          </a:prstGeom>
          <a:solidFill>
            <a:srgbClr val="3E7568"/>
          </a:solidFill>
        </p:spPr>
        <p:txBody>
          <a:bodyPr wrap="square" rtlCol="0">
            <a:spAutoFit/>
          </a:bodyPr>
          <a:lstStyle/>
          <a:p>
            <a:pPr lvl="1"/>
            <a:r>
              <a:rPr lang="ru-RU" sz="2400" dirty="0" smtClean="0">
                <a:solidFill>
                  <a:schemeClr val="bg1"/>
                </a:solidFill>
              </a:rPr>
              <a:t>Улучшение показателей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>
            <p:extLst/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4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178" y="135219"/>
            <a:ext cx="931829" cy="270000"/>
          </a:xfrm>
          <a:prstGeom prst="rect">
            <a:avLst/>
          </a:prstGeom>
        </p:spPr>
      </p:pic>
      <p:sp>
        <p:nvSpPr>
          <p:cNvPr id="12" name="Половина рамки 11"/>
          <p:cNvSpPr/>
          <p:nvPr/>
        </p:nvSpPr>
        <p:spPr>
          <a:xfrm rot="13110215">
            <a:off x="798075" y="1948899"/>
            <a:ext cx="345207" cy="719745"/>
          </a:xfrm>
          <a:prstGeom prst="halfFrame">
            <a:avLst>
              <a:gd name="adj1" fmla="val 48278"/>
              <a:gd name="adj2" fmla="val 42833"/>
            </a:avLst>
          </a:prstGeom>
          <a:solidFill>
            <a:srgbClr val="3E7568"/>
          </a:solidFill>
        </p:spPr>
        <p:txBody>
          <a:bodyPr wrap="square" rtlCol="0"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13110215">
            <a:off x="798074" y="2774385"/>
            <a:ext cx="345207" cy="719745"/>
          </a:xfrm>
          <a:prstGeom prst="halfFrame">
            <a:avLst>
              <a:gd name="adj1" fmla="val 48278"/>
              <a:gd name="adj2" fmla="val 42833"/>
            </a:avLst>
          </a:prstGeom>
          <a:solidFill>
            <a:srgbClr val="3E7568"/>
          </a:solidFill>
        </p:spPr>
        <p:txBody>
          <a:bodyPr wrap="square" rtlCol="0"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-154705"/>
            <a:ext cx="1301043" cy="9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-5318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b="1" dirty="0">
                <a:solidFill>
                  <a:srgbClr val="62516B"/>
                </a:solidFill>
                <a:latin typeface="Myriad Pro" panose="020B0503030403020204" pitchFamily="34" charset="0"/>
              </a:rPr>
              <a:t>WF-RFID-PRINTING</a:t>
            </a:r>
            <a:br>
              <a:rPr lang="en-US" sz="1100" b="1" dirty="0">
                <a:solidFill>
                  <a:srgbClr val="62516B"/>
                </a:solidFill>
                <a:latin typeface="Myriad Pro" panose="020B0503030403020204" pitchFamily="34" charset="0"/>
              </a:rPr>
            </a:br>
            <a: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  <a:t>Wonderfid: </a:t>
            </a:r>
            <a:r>
              <a:rPr lang="ru-RU" sz="1200" b="1" dirty="0">
                <a:solidFill>
                  <a:srgbClr val="62516B"/>
                </a:solidFill>
                <a:latin typeface="Myriad Pro" panose="020B0503030403020204" pitchFamily="34" charset="0"/>
              </a:rPr>
              <a:t>Печать этикеток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10" name="Текст 4"/>
          <p:cNvSpPr txBox="1">
            <a:spLocks/>
          </p:cNvSpPr>
          <p:nvPr/>
        </p:nvSpPr>
        <p:spPr>
          <a:xfrm>
            <a:off x="2573524" y="4175632"/>
            <a:ext cx="4374740" cy="5193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dirty="0">
                <a:solidFill>
                  <a:srgbClr val="FF5050"/>
                </a:solidFill>
              </a:rPr>
              <a:t>Дополнительная </a:t>
            </a:r>
            <a:r>
              <a:rPr lang="ru-RU" sz="2400" dirty="0" smtClean="0">
                <a:solidFill>
                  <a:srgbClr val="FF5050"/>
                </a:solidFill>
              </a:rPr>
              <a:t>информация:</a:t>
            </a:r>
            <a:endParaRPr lang="ru-RU" sz="2400" dirty="0">
              <a:solidFill>
                <a:srgbClr val="FF5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1635" y="4714080"/>
            <a:ext cx="31103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hlinkClick r:id="rId3"/>
              </a:rPr>
              <a:t>Техническая поддержка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4"/>
              </a:rPr>
              <a:t>Видео-портал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5"/>
              </a:rPr>
              <a:t>Оборудование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>
                <a:hlinkClick r:id="rId6"/>
              </a:rPr>
              <a:t>Решения</a:t>
            </a:r>
            <a:endParaRPr lang="en-US" dirty="0" smtClean="0"/>
          </a:p>
        </p:txBody>
      </p:sp>
      <p:sp>
        <p:nvSpPr>
          <p:cNvPr id="17" name="Текст 4"/>
          <p:cNvSpPr txBox="1">
            <a:spLocks/>
          </p:cNvSpPr>
          <p:nvPr/>
        </p:nvSpPr>
        <p:spPr>
          <a:xfrm>
            <a:off x="251520" y="764704"/>
            <a:ext cx="8892480" cy="47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rgbClr val="FF5050"/>
                </a:solidFill>
              </a:rPr>
              <a:t>Контактная информация: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1492014"/>
            <a:ext cx="46805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>
              <a:solidFill>
                <a:srgbClr val="403A3A"/>
              </a:solidFill>
            </a:endParaRPr>
          </a:p>
          <a:p>
            <a:r>
              <a:rPr lang="ru-RU" b="1" dirty="0" smtClean="0">
                <a:solidFill>
                  <a:srgbClr val="403A3A"/>
                </a:solidFill>
              </a:rPr>
              <a:t>Отдел продаж:</a:t>
            </a:r>
            <a:r>
              <a:rPr lang="ru-RU" dirty="0" smtClean="0">
                <a:solidFill>
                  <a:srgbClr val="403A3A"/>
                </a:solidFill>
              </a:rPr>
              <a:t> </a:t>
            </a:r>
            <a:endParaRPr lang="en-US" dirty="0" smtClean="0">
              <a:solidFill>
                <a:srgbClr val="403A3A"/>
              </a:solidFill>
            </a:endParaRPr>
          </a:p>
          <a:p>
            <a:r>
              <a:rPr lang="ru-RU" sz="1400" dirty="0" smtClean="0">
                <a:solidFill>
                  <a:srgbClr val="403A3A"/>
                </a:solidFill>
              </a:rPr>
              <a:t/>
            </a:r>
            <a:br>
              <a:rPr lang="ru-RU" sz="1400" dirty="0" smtClean="0">
                <a:solidFill>
                  <a:srgbClr val="403A3A"/>
                </a:solidFill>
              </a:rPr>
            </a:br>
            <a:r>
              <a:rPr lang="en-US" sz="1600" dirty="0" smtClean="0">
                <a:solidFill>
                  <a:srgbClr val="403A3A"/>
                </a:solidFill>
              </a:rPr>
              <a:t>e-mail</a:t>
            </a:r>
            <a:r>
              <a:rPr lang="ru-RU" sz="1600" dirty="0" smtClean="0">
                <a:solidFill>
                  <a:srgbClr val="403A3A"/>
                </a:solidFill>
              </a:rPr>
              <a:t>: </a:t>
            </a:r>
            <a:r>
              <a:rPr lang="en-US" sz="1600" dirty="0" smtClean="0">
                <a:solidFill>
                  <a:srgbClr val="403A3A"/>
                </a:solidFill>
                <a:hlinkClick r:id="rId7"/>
              </a:rPr>
              <a:t>sales@cleverence.ru</a:t>
            </a:r>
            <a:endParaRPr lang="ru-RU" sz="1600" dirty="0" smtClean="0">
              <a:solidFill>
                <a:srgbClr val="403A3A"/>
              </a:solidFill>
            </a:endParaRPr>
          </a:p>
          <a:p>
            <a:r>
              <a:rPr lang="ru-RU" sz="1600" dirty="0">
                <a:solidFill>
                  <a:srgbClr val="403A3A"/>
                </a:solidFill>
              </a:rPr>
              <a:t>т</a:t>
            </a:r>
            <a:r>
              <a:rPr lang="ru-RU" sz="1600" dirty="0" smtClean="0">
                <a:solidFill>
                  <a:srgbClr val="403A3A"/>
                </a:solidFill>
              </a:rPr>
              <a:t>ел.: </a:t>
            </a:r>
            <a:r>
              <a:rPr lang="ru-RU" sz="1600" dirty="0">
                <a:solidFill>
                  <a:srgbClr val="403A3A"/>
                </a:solidFill>
              </a:rPr>
              <a:t>+7 (495) </a:t>
            </a:r>
            <a:r>
              <a:rPr lang="ru-RU" sz="1600" dirty="0" smtClean="0">
                <a:solidFill>
                  <a:srgbClr val="403A3A"/>
                </a:solidFill>
              </a:rPr>
              <a:t>662-98-03</a:t>
            </a:r>
          </a:p>
          <a:p>
            <a:endParaRPr lang="ru-RU" sz="1100" dirty="0">
              <a:solidFill>
                <a:srgbClr val="403A3A"/>
              </a:solidFill>
            </a:endParaRPr>
          </a:p>
          <a:p>
            <a:r>
              <a:rPr lang="ru-RU" b="1" dirty="0" smtClean="0">
                <a:solidFill>
                  <a:srgbClr val="403A3A"/>
                </a:solidFill>
              </a:rPr>
              <a:t>Отдел технической поддержки:</a:t>
            </a:r>
          </a:p>
          <a:p>
            <a:r>
              <a:rPr lang="ru-RU" sz="1400" dirty="0" smtClean="0">
                <a:solidFill>
                  <a:srgbClr val="403A3A"/>
                </a:solidFill>
              </a:rPr>
              <a:t/>
            </a:r>
            <a:br>
              <a:rPr lang="ru-RU" sz="1400" dirty="0" smtClean="0">
                <a:solidFill>
                  <a:srgbClr val="403A3A"/>
                </a:solidFill>
              </a:rPr>
            </a:br>
            <a:r>
              <a:rPr lang="en-US" sz="1600" dirty="0" smtClean="0">
                <a:solidFill>
                  <a:srgbClr val="403A3A"/>
                </a:solidFill>
              </a:rPr>
              <a:t>e-mail</a:t>
            </a:r>
            <a:r>
              <a:rPr lang="ru-RU" sz="1600" dirty="0" smtClean="0">
                <a:solidFill>
                  <a:srgbClr val="403A3A"/>
                </a:solidFill>
              </a:rPr>
              <a:t>: </a:t>
            </a:r>
            <a:r>
              <a:rPr lang="en-US" sz="1600" dirty="0" smtClean="0">
                <a:solidFill>
                  <a:srgbClr val="403A3A"/>
                </a:solidFill>
                <a:hlinkClick r:id="rId8"/>
              </a:rPr>
              <a:t>support@cleverence.ru</a:t>
            </a:r>
            <a:endParaRPr lang="en-US" sz="1600" dirty="0" smtClean="0">
              <a:solidFill>
                <a:srgbClr val="403A3A"/>
              </a:solidFill>
            </a:endParaRPr>
          </a:p>
          <a:p>
            <a:r>
              <a:rPr lang="ru-RU" sz="1600" dirty="0" smtClean="0">
                <a:solidFill>
                  <a:srgbClr val="403A3A"/>
                </a:solidFill>
              </a:rPr>
              <a:t>тел</a:t>
            </a:r>
            <a:r>
              <a:rPr lang="ru-RU" sz="1600" dirty="0">
                <a:solidFill>
                  <a:srgbClr val="403A3A"/>
                </a:solidFill>
              </a:rPr>
              <a:t>.: +7 (495) </a:t>
            </a:r>
            <a:r>
              <a:rPr lang="ru-RU" sz="1600" dirty="0" smtClean="0">
                <a:solidFill>
                  <a:srgbClr val="403A3A"/>
                </a:solidFill>
              </a:rPr>
              <a:t>662-98-03, доб. 1</a:t>
            </a:r>
            <a:endParaRPr lang="ru-RU" sz="1600" dirty="0">
              <a:solidFill>
                <a:srgbClr val="403A3A"/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/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9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178" y="135219"/>
            <a:ext cx="931829" cy="27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-154705"/>
            <a:ext cx="1301043" cy="9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-531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 smtClean="0">
                <a:solidFill>
                  <a:srgbClr val="62516B"/>
                </a:solidFill>
                <a:latin typeface="Myriad Pro" panose="020B0503030403020204" pitchFamily="34" charset="0"/>
              </a:rPr>
              <a:t>WF-RFID-PRINTING</a:t>
            </a:r>
            <a:br>
              <a:rPr lang="en-US" sz="1200" b="1" dirty="0" smtClean="0">
                <a:solidFill>
                  <a:srgbClr val="62516B"/>
                </a:solidFill>
                <a:latin typeface="Myriad Pro" panose="020B0503030403020204" pitchFamily="34" charset="0"/>
              </a:rPr>
            </a:br>
            <a:r>
              <a:rPr lang="en-US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Wonderfid: </a:t>
            </a:r>
            <a:r>
              <a:rPr lang="ru-RU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Печать этикеток</a:t>
            </a:r>
            <a:endParaRPr lang="ru-RU" b="1" dirty="0">
              <a:solidFill>
                <a:srgbClr val="62516B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18462"/>
              </p:ext>
            </p:extLst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836712"/>
            <a:ext cx="5652120" cy="707886"/>
          </a:xfrm>
          <a:prstGeom prst="rect">
            <a:avLst/>
          </a:prstGeom>
          <a:solidFill>
            <a:srgbClr val="3E7568"/>
          </a:solidFill>
        </p:spPr>
        <p:txBody>
          <a:bodyPr wrap="square" rtlCol="0">
            <a:spAutoFit/>
          </a:bodyPr>
          <a:lstStyle/>
          <a:p>
            <a:pPr lvl="1"/>
            <a:r>
              <a:rPr lang="ru-RU" sz="4000" dirty="0" smtClean="0">
                <a:solidFill>
                  <a:schemeClr val="bg1"/>
                </a:solidFill>
              </a:rPr>
              <a:t>Решаемые задачи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42256" y="2175384"/>
            <a:ext cx="8659487" cy="33547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257300" lvl="2" indent="-342900">
              <a:spcBef>
                <a:spcPts val="12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Быстрая маркировка товаров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RFID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-метками для проведения качественных инвентаризаций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57300" lvl="2" indent="-342900">
              <a:spcBef>
                <a:spcPts val="12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RFID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маркировка товаров, отгружаемых со склада покупателям, которые требуют этого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57300" lvl="2" indent="-342900">
              <a:spcBef>
                <a:spcPts val="12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Реализация различных проектов и решений на основе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RFID-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технологии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15"/>
              </p:ext>
            </p:extLst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4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178" y="135219"/>
            <a:ext cx="931829" cy="27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-154705"/>
            <a:ext cx="1301043" cy="9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-531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  <a:t>WF-RFID-PRINTING</a:t>
            </a:r>
            <a:b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</a:br>
            <a:r>
              <a:rPr lang="en-US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Wonderfid: </a:t>
            </a:r>
            <a:r>
              <a:rPr lang="ru-RU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Печать этикеток</a:t>
            </a:r>
            <a:endParaRPr lang="ru-RU" b="1" dirty="0">
              <a:solidFill>
                <a:srgbClr val="62516B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718731"/>
              </p:ext>
            </p:extLst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1366350" y="2064365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Клиенты,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 которых покупатель просит маркировать отгружаемый ему товар RFID-метками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Например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при закупках компьютеров, электроинструмента, мебели, спецодежды.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0" y="836712"/>
            <a:ext cx="2771800" cy="707886"/>
          </a:xfrm>
          <a:prstGeom prst="rect">
            <a:avLst/>
          </a:prstGeom>
          <a:solidFill>
            <a:srgbClr val="3E7568"/>
          </a:solidFill>
        </p:spPr>
        <p:txBody>
          <a:bodyPr wrap="square" rtlCol="0">
            <a:spAutoFit/>
          </a:bodyPr>
          <a:lstStyle/>
          <a:p>
            <a:pPr lvl="1"/>
            <a:r>
              <a:rPr lang="ru-RU" sz="4000" dirty="0" smtClean="0">
                <a:solidFill>
                  <a:schemeClr val="bg1"/>
                </a:solidFill>
              </a:rPr>
              <a:t>Для кого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15"/>
              </p:ext>
            </p:extLst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4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178" y="135219"/>
            <a:ext cx="931829" cy="27000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1366350" y="3433741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Клиенты, которые хотят ускорить проведение инвентаризации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своего товара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раз, в торговом зале или на складе.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380383" y="4803117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Системные интеграторы для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выполнении своих RFID-проектов.</a:t>
            </a:r>
          </a:p>
        </p:txBody>
      </p:sp>
      <p:sp>
        <p:nvSpPr>
          <p:cNvPr id="2" name="Половина рамки 1"/>
          <p:cNvSpPr/>
          <p:nvPr/>
        </p:nvSpPr>
        <p:spPr>
          <a:xfrm rot="13110215">
            <a:off x="654057" y="1926943"/>
            <a:ext cx="345207" cy="719745"/>
          </a:xfrm>
          <a:prstGeom prst="halfFrame">
            <a:avLst>
              <a:gd name="adj1" fmla="val 48278"/>
              <a:gd name="adj2" fmla="val 42833"/>
            </a:avLst>
          </a:prstGeom>
          <a:solidFill>
            <a:srgbClr val="3E7568"/>
          </a:solidFill>
        </p:spPr>
        <p:txBody>
          <a:bodyPr wrap="square" rtlCol="0"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 rot="13110215">
            <a:off x="654058" y="3257711"/>
            <a:ext cx="345207" cy="719745"/>
          </a:xfrm>
          <a:prstGeom prst="halfFrame">
            <a:avLst>
              <a:gd name="adj1" fmla="val 48278"/>
              <a:gd name="adj2" fmla="val 42833"/>
            </a:avLst>
          </a:prstGeom>
          <a:solidFill>
            <a:srgbClr val="3E7568"/>
          </a:solidFill>
        </p:spPr>
        <p:txBody>
          <a:bodyPr wrap="square" rtlCol="0"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овина рамки 17"/>
          <p:cNvSpPr/>
          <p:nvPr/>
        </p:nvSpPr>
        <p:spPr>
          <a:xfrm rot="13110215">
            <a:off x="654059" y="4503378"/>
            <a:ext cx="345207" cy="719745"/>
          </a:xfrm>
          <a:prstGeom prst="halfFrame">
            <a:avLst>
              <a:gd name="adj1" fmla="val 48278"/>
              <a:gd name="adj2" fmla="val 42833"/>
            </a:avLst>
          </a:prstGeom>
          <a:solidFill>
            <a:srgbClr val="3E7568"/>
          </a:solidFill>
        </p:spPr>
        <p:txBody>
          <a:bodyPr wrap="square" rtlCol="0"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-154705"/>
            <a:ext cx="1301043" cy="9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-531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  <a:t>WF-RFID-PRINTING</a:t>
            </a:r>
            <a:b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</a:br>
            <a:r>
              <a:rPr lang="en-US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Wonderfid: </a:t>
            </a:r>
            <a:r>
              <a:rPr lang="ru-RU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Печать этикеток</a:t>
            </a:r>
            <a:endParaRPr lang="ru-RU" b="1" dirty="0">
              <a:solidFill>
                <a:srgbClr val="62516B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251520" y="1753077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 предварительно указываете Wonderfid, что будете маркировать, а затем просто печатаете на RFID-принтер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свои обычные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этикетки из любой используемой вами программы как на обычный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Windows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-принтер.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836712"/>
            <a:ext cx="4499992" cy="707886"/>
          </a:xfrm>
          <a:prstGeom prst="rect">
            <a:avLst/>
          </a:prstGeom>
          <a:solidFill>
            <a:srgbClr val="3E7568"/>
          </a:solidFill>
        </p:spPr>
        <p:txBody>
          <a:bodyPr wrap="square" rtlCol="0">
            <a:spAutoFit/>
          </a:bodyPr>
          <a:lstStyle/>
          <a:p>
            <a:pPr lvl="1"/>
            <a:r>
              <a:rPr lang="ru-RU" sz="4000" dirty="0" smtClean="0">
                <a:solidFill>
                  <a:schemeClr val="bg1"/>
                </a:solidFill>
              </a:rPr>
              <a:t>Алгоритм работы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>
            <p:extLst/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4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178" y="135219"/>
            <a:ext cx="931829" cy="27000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2627784" y="3178068"/>
            <a:ext cx="6283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Специальный фоновый менеджер RFID-печати, который входит в состав Wonderfid, отслеживает всё, что уходит на печать на подключенный к системе RFID-принтер, и распознаёт информацию с печатаемых этикеток.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6428" y="4822693"/>
            <a:ext cx="6250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информация, изображенная на печатаемых этикетках (штрихкоды, артикулы и т.п.) может быть преобразована в RFID, то Wonderfid автоматически выполняет такое преобразование 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выполняет RFID-программирование.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8" name="Picture 4" descr="Печать из любой программы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165" y="1736952"/>
            <a:ext cx="208231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канирование этикетки при помощи Wonderfid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61885"/>
            <a:ext cx="2082315" cy="131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ечать на принтер при помощи Wonderfi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165" y="4833296"/>
            <a:ext cx="208231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1520" y="3068960"/>
            <a:ext cx="87129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51520" y="4653136"/>
            <a:ext cx="87129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-154705"/>
            <a:ext cx="1301043" cy="9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-531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  <a:t>WF-RFID-PRINTING</a:t>
            </a:r>
            <a:b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</a:br>
            <a:r>
              <a:rPr lang="en-US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Wonderfid: </a:t>
            </a:r>
            <a:r>
              <a:rPr lang="ru-RU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Печать этикеток</a:t>
            </a:r>
            <a:endParaRPr lang="ru-RU" b="1" dirty="0">
              <a:solidFill>
                <a:srgbClr val="62516B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251520" y="1988840"/>
            <a:ext cx="865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помощи «Wonderfid: Печать этикеток» можно маркировать любые товары, внутреннее имущество организаций, а также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помещения. 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0" y="836712"/>
            <a:ext cx="6228184" cy="707886"/>
          </a:xfrm>
          <a:prstGeom prst="rect">
            <a:avLst/>
          </a:prstGeom>
          <a:solidFill>
            <a:srgbClr val="3E7568"/>
          </a:solidFill>
        </p:spPr>
        <p:txBody>
          <a:bodyPr wrap="square" rtlCol="0">
            <a:spAutoFit/>
          </a:bodyPr>
          <a:lstStyle/>
          <a:p>
            <a:pPr lvl="1"/>
            <a:r>
              <a:rPr lang="ru-RU" sz="4000" dirty="0">
                <a:solidFill>
                  <a:schemeClr val="bg1"/>
                </a:solidFill>
              </a:rPr>
              <a:t>Что можно маркировать</a:t>
            </a: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>
            <p:extLst/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4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178" y="135219"/>
            <a:ext cx="931829" cy="270000"/>
          </a:xfrm>
          <a:prstGeom prst="rect">
            <a:avLst/>
          </a:prstGeom>
        </p:spPr>
      </p:pic>
      <p:pic>
        <p:nvPicPr>
          <p:cNvPr id="2050" name="Picture 2" descr="Wonderfid что можно маркировать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72" y="2702332"/>
            <a:ext cx="7704856" cy="262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50208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будущем планируется добавить возможность маркировки документов, библиотечного фонда.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-154705"/>
            <a:ext cx="1301043" cy="9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-531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  <a:t>WF-RFID-PRINTING</a:t>
            </a:r>
            <a:b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</a:br>
            <a:r>
              <a:rPr lang="en-US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Wonderfid: </a:t>
            </a:r>
            <a:r>
              <a:rPr lang="ru-RU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Печать этикеток</a:t>
            </a:r>
            <a:endParaRPr lang="ru-RU" b="1" dirty="0">
              <a:solidFill>
                <a:srgbClr val="62516B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251520" y="1988840"/>
            <a:ext cx="865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Wonderfid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имеет несколько вариантов лицензий, чтобы вы могли выбрать именно тот инструмент, который идеально подойдёт под задачи именно вашего бизнеса.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836712"/>
            <a:ext cx="4139952" cy="707886"/>
          </a:xfrm>
          <a:prstGeom prst="rect">
            <a:avLst/>
          </a:prstGeom>
          <a:solidFill>
            <a:srgbClr val="3E7568"/>
          </a:solidFill>
        </p:spPr>
        <p:txBody>
          <a:bodyPr wrap="square" rtlCol="0">
            <a:spAutoFit/>
          </a:bodyPr>
          <a:lstStyle/>
          <a:p>
            <a:pPr lvl="1"/>
            <a:r>
              <a:rPr lang="ru-RU" sz="4000" dirty="0" smtClean="0">
                <a:solidFill>
                  <a:schemeClr val="bg1"/>
                </a:solidFill>
              </a:rPr>
              <a:t>Виды лицензий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>
            <p:extLst/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4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178" y="135219"/>
            <a:ext cx="931829" cy="27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7624" y="2850782"/>
            <a:ext cx="6696744" cy="364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-154705"/>
            <a:ext cx="1301043" cy="9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-531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  <a:t>WF-RFID-PRINTING</a:t>
            </a:r>
            <a:b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</a:br>
            <a:r>
              <a:rPr lang="en-US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Wonderfid: </a:t>
            </a:r>
            <a:r>
              <a:rPr lang="ru-RU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Печать этикеток</a:t>
            </a:r>
            <a:endParaRPr lang="ru-RU" b="1" dirty="0">
              <a:solidFill>
                <a:srgbClr val="62516B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251520" y="1591632"/>
            <a:ext cx="8659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Лицензия дает возможность печатать только товарные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этикетки. Они обычно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используются для маркировки товаров в магазине или на складе (электроника, книги, фармацевтические изделия, одежда, мобильные телефоны, диски, канцелярские товары  и т.д.), для последующей быстрой инвентаризации.</a:t>
            </a: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>
            <p:extLst/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4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178" y="135219"/>
            <a:ext cx="931829" cy="27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23642" y="899427"/>
            <a:ext cx="6748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3E7568"/>
                </a:solidFill>
              </a:rPr>
              <a:t>Wonderfid: </a:t>
            </a:r>
            <a:r>
              <a:rPr lang="ru-RU" b="1" dirty="0">
                <a:solidFill>
                  <a:srgbClr val="3E7568"/>
                </a:solidFill>
              </a:rPr>
              <a:t>Печать этикеток </a:t>
            </a:r>
            <a:r>
              <a:rPr lang="ru-RU" b="1" dirty="0" smtClean="0">
                <a:solidFill>
                  <a:srgbClr val="3E7568"/>
                </a:solidFill>
              </a:rPr>
              <a:t>ТОВАРОВ (</a:t>
            </a:r>
            <a:r>
              <a:rPr lang="en-US" b="1" dirty="0" smtClean="0">
                <a:solidFill>
                  <a:srgbClr val="3E7568"/>
                </a:solidFill>
              </a:rPr>
              <a:t>WF-RFID-PRINTING-GOODS</a:t>
            </a:r>
            <a:r>
              <a:rPr lang="ru-RU" b="1" dirty="0" smtClean="0">
                <a:solidFill>
                  <a:srgbClr val="3E7568"/>
                </a:solidFill>
              </a:rPr>
              <a:t>)</a:t>
            </a:r>
            <a:endParaRPr lang="ru-RU" dirty="0">
              <a:solidFill>
                <a:srgbClr val="3E7568"/>
              </a:solidFill>
            </a:endParaRPr>
          </a:p>
        </p:txBody>
      </p:sp>
      <p:pic>
        <p:nvPicPr>
          <p:cNvPr id="3074" name="Picture 2" descr="http://new.cleverence.ru/software/details/wf-rfid-printing-goods/9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812" y="3140968"/>
            <a:ext cx="3384376" cy="9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4"/>
          <p:cNvSpPr txBox="1">
            <a:spLocks/>
          </p:cNvSpPr>
          <p:nvPr/>
        </p:nvSpPr>
        <p:spPr>
          <a:xfrm>
            <a:off x="6762927" y="4365104"/>
            <a:ext cx="2381072" cy="1024853"/>
          </a:xfrm>
          <a:prstGeom prst="rect">
            <a:avLst/>
          </a:prstGeom>
          <a:solidFill>
            <a:srgbClr val="3E7568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0" dirty="0">
              <a:solidFill>
                <a:schemeClr val="bg1"/>
              </a:solidFill>
            </a:endParaRPr>
          </a:p>
          <a:p>
            <a:endParaRPr lang="ru-RU" sz="2000" b="0" dirty="0" smtClean="0">
              <a:solidFill>
                <a:schemeClr val="bg1"/>
              </a:solidFill>
            </a:endParaRPr>
          </a:p>
        </p:txBody>
      </p:sp>
      <p:sp>
        <p:nvSpPr>
          <p:cNvPr id="18" name="Текст 4"/>
          <p:cNvSpPr txBox="1">
            <a:spLocks/>
          </p:cNvSpPr>
          <p:nvPr/>
        </p:nvSpPr>
        <p:spPr>
          <a:xfrm>
            <a:off x="251520" y="4365455"/>
            <a:ext cx="6529933" cy="1024502"/>
          </a:xfrm>
          <a:prstGeom prst="rect">
            <a:avLst/>
          </a:prstGeom>
          <a:solidFill>
            <a:srgbClr val="3E7568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bg1"/>
                </a:solidFill>
              </a:rPr>
              <a:t>Лицензия на 1 (один) RFID-принтер, подписка на обновления на 1 (один) </a:t>
            </a:r>
            <a:r>
              <a:rPr lang="ru-RU" b="0" dirty="0" smtClean="0">
                <a:solidFill>
                  <a:schemeClr val="bg1"/>
                </a:solidFill>
              </a:rPr>
              <a:t>год. Поставка </a:t>
            </a:r>
            <a:r>
              <a:rPr lang="ru-RU" b="0" dirty="0">
                <a:solidFill>
                  <a:schemeClr val="bg1"/>
                </a:solidFill>
              </a:rPr>
              <a:t>в электронном виде, путем скачивания с сайта. В отсутствие лицензии работает в демо-режиме</a:t>
            </a:r>
            <a:endParaRPr lang="ru-RU" b="0" dirty="0" smtClean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>
            <a:hlinkClick r:id="rId7"/>
          </p:cNvPr>
          <p:cNvSpPr/>
          <p:nvPr/>
        </p:nvSpPr>
        <p:spPr>
          <a:xfrm>
            <a:off x="7007666" y="4509120"/>
            <a:ext cx="1656184" cy="720080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hlinkClick r:id="rId8"/>
              </a:rPr>
              <a:t>Купить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2" y="4365104"/>
            <a:ext cx="323530" cy="1024853"/>
          </a:xfrm>
          <a:prstGeom prst="rect">
            <a:avLst/>
          </a:prstGeom>
          <a:solidFill>
            <a:srgbClr val="3E7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642084"/>
            <a:ext cx="8340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5050"/>
                </a:solidFill>
              </a:rPr>
              <a:t>Розничная ц</a:t>
            </a:r>
            <a:r>
              <a:rPr lang="en-US" sz="2800" b="1" dirty="0" err="1" smtClean="0">
                <a:solidFill>
                  <a:srgbClr val="FF5050"/>
                </a:solidFill>
              </a:rPr>
              <a:t>ена</a:t>
            </a:r>
            <a:r>
              <a:rPr lang="en-US" sz="2800" b="1" dirty="0" smtClean="0">
                <a:solidFill>
                  <a:srgbClr val="FF5050"/>
                </a:solidFill>
              </a:rPr>
              <a:t>:</a:t>
            </a:r>
            <a:r>
              <a:rPr lang="ru-RU" sz="2800" b="1" dirty="0" smtClean="0">
                <a:solidFill>
                  <a:srgbClr val="FF5050"/>
                </a:solidFill>
              </a:rPr>
              <a:t>  36 549 руб.</a:t>
            </a:r>
            <a:endParaRPr lang="ru-RU" sz="2800" b="1" dirty="0">
              <a:solidFill>
                <a:srgbClr val="FF505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-154705"/>
            <a:ext cx="1301043" cy="9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-531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  <a:t>WF-RFID-PRINTING</a:t>
            </a:r>
            <a:b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</a:br>
            <a:r>
              <a:rPr lang="en-US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Wonderfid: </a:t>
            </a:r>
            <a:r>
              <a:rPr lang="ru-RU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Печать этикеток</a:t>
            </a:r>
            <a:endParaRPr lang="ru-RU" b="1" dirty="0">
              <a:solidFill>
                <a:srgbClr val="62516B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251520" y="1591632"/>
            <a:ext cx="8659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Лицензия дает возможность печатать этикетки помещений и находящегося в них имущества (ОС и малоценка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 Такие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этикетки используются в организациях для маркировки имущества (мебель, оргтехника, папки и т.д.) в целях проведения быстрой инвентаризации ОС и малоценки и маркировки помещений.</a:t>
            </a: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>
            <p:extLst/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4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178" y="135219"/>
            <a:ext cx="931829" cy="27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53500" y="899427"/>
            <a:ext cx="708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3E7568"/>
                </a:solidFill>
              </a:rPr>
              <a:t>Wonderfid: </a:t>
            </a:r>
            <a:r>
              <a:rPr lang="ru-RU" b="1" dirty="0">
                <a:solidFill>
                  <a:srgbClr val="3E7568"/>
                </a:solidFill>
              </a:rPr>
              <a:t>Печать этикеток </a:t>
            </a:r>
            <a:r>
              <a:rPr lang="ru-RU" b="1" dirty="0" smtClean="0">
                <a:solidFill>
                  <a:srgbClr val="3E7568"/>
                </a:solidFill>
              </a:rPr>
              <a:t>ИМУЩЕСТВА (</a:t>
            </a:r>
            <a:r>
              <a:rPr lang="en-US" b="1" dirty="0" smtClean="0">
                <a:solidFill>
                  <a:srgbClr val="3E7568"/>
                </a:solidFill>
              </a:rPr>
              <a:t>WF-RFID-PRINTING-ASSETS</a:t>
            </a:r>
            <a:r>
              <a:rPr lang="ru-RU" b="1" dirty="0" smtClean="0">
                <a:solidFill>
                  <a:srgbClr val="3E7568"/>
                </a:solidFill>
              </a:rPr>
              <a:t>)</a:t>
            </a:r>
            <a:endParaRPr lang="ru-RU" dirty="0">
              <a:solidFill>
                <a:srgbClr val="3E7568"/>
              </a:solidFill>
            </a:endParaRPr>
          </a:p>
        </p:txBody>
      </p:sp>
      <p:sp>
        <p:nvSpPr>
          <p:cNvPr id="17" name="Текст 4"/>
          <p:cNvSpPr txBox="1">
            <a:spLocks/>
          </p:cNvSpPr>
          <p:nvPr/>
        </p:nvSpPr>
        <p:spPr>
          <a:xfrm>
            <a:off x="6762927" y="4365104"/>
            <a:ext cx="2381072" cy="1024853"/>
          </a:xfrm>
          <a:prstGeom prst="rect">
            <a:avLst/>
          </a:prstGeom>
          <a:solidFill>
            <a:srgbClr val="3E7568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0" dirty="0">
              <a:solidFill>
                <a:schemeClr val="bg1"/>
              </a:solidFill>
            </a:endParaRPr>
          </a:p>
          <a:p>
            <a:endParaRPr lang="ru-RU" sz="2000" b="0" dirty="0" smtClean="0">
              <a:solidFill>
                <a:schemeClr val="bg1"/>
              </a:solidFill>
            </a:endParaRPr>
          </a:p>
        </p:txBody>
      </p:sp>
      <p:sp>
        <p:nvSpPr>
          <p:cNvPr id="18" name="Текст 4"/>
          <p:cNvSpPr txBox="1">
            <a:spLocks/>
          </p:cNvSpPr>
          <p:nvPr/>
        </p:nvSpPr>
        <p:spPr>
          <a:xfrm>
            <a:off x="251520" y="4365455"/>
            <a:ext cx="6529933" cy="1024502"/>
          </a:xfrm>
          <a:prstGeom prst="rect">
            <a:avLst/>
          </a:prstGeom>
          <a:solidFill>
            <a:srgbClr val="3E7568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bg1"/>
                </a:solidFill>
              </a:rPr>
              <a:t>Лицензия на 1 (один) RFID-принтер, подписка на обновления на 1 (один) </a:t>
            </a:r>
            <a:r>
              <a:rPr lang="ru-RU" b="0" dirty="0" smtClean="0">
                <a:solidFill>
                  <a:schemeClr val="bg1"/>
                </a:solidFill>
              </a:rPr>
              <a:t>год. Поставка </a:t>
            </a:r>
            <a:r>
              <a:rPr lang="ru-RU" b="0" dirty="0">
                <a:solidFill>
                  <a:schemeClr val="bg1"/>
                </a:solidFill>
              </a:rPr>
              <a:t>в электронном виде, путем скачивания с сайта. В отсутствие лицензии работает в демо-режиме</a:t>
            </a:r>
            <a:endParaRPr lang="ru-RU" b="0" dirty="0" smtClean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>
            <a:hlinkClick r:id="rId6"/>
          </p:cNvPr>
          <p:cNvSpPr/>
          <p:nvPr/>
        </p:nvSpPr>
        <p:spPr>
          <a:xfrm>
            <a:off x="7007666" y="4509120"/>
            <a:ext cx="1656184" cy="720080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hlinkClick r:id="rId7"/>
              </a:rPr>
              <a:t>Купить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2" y="4365104"/>
            <a:ext cx="323530" cy="1024853"/>
          </a:xfrm>
          <a:prstGeom prst="rect">
            <a:avLst/>
          </a:prstGeom>
          <a:solidFill>
            <a:srgbClr val="3E7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642084"/>
            <a:ext cx="8340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5050"/>
                </a:solidFill>
              </a:rPr>
              <a:t>Розничная ц</a:t>
            </a:r>
            <a:r>
              <a:rPr lang="en-US" sz="2800" b="1" dirty="0" err="1" smtClean="0">
                <a:solidFill>
                  <a:srgbClr val="FF5050"/>
                </a:solidFill>
              </a:rPr>
              <a:t>ена</a:t>
            </a:r>
            <a:r>
              <a:rPr lang="en-US" sz="2800" b="1" dirty="0" smtClean="0">
                <a:solidFill>
                  <a:srgbClr val="FF5050"/>
                </a:solidFill>
              </a:rPr>
              <a:t>:</a:t>
            </a:r>
            <a:r>
              <a:rPr lang="ru-RU" sz="2800" b="1" dirty="0" smtClean="0">
                <a:solidFill>
                  <a:srgbClr val="FF5050"/>
                </a:solidFill>
              </a:rPr>
              <a:t>  </a:t>
            </a:r>
            <a:r>
              <a:rPr lang="ru-RU" sz="2800" b="1" dirty="0">
                <a:solidFill>
                  <a:srgbClr val="FF5050"/>
                </a:solidFill>
              </a:rPr>
              <a:t>46 </a:t>
            </a:r>
            <a:r>
              <a:rPr lang="ru-RU" sz="2800" b="1" dirty="0" smtClean="0">
                <a:solidFill>
                  <a:srgbClr val="FF5050"/>
                </a:solidFill>
              </a:rPr>
              <a:t>549 руб.</a:t>
            </a:r>
            <a:endParaRPr lang="ru-RU" sz="2800" b="1" dirty="0">
              <a:solidFill>
                <a:srgbClr val="FF5050"/>
              </a:solidFill>
            </a:endParaRPr>
          </a:p>
        </p:txBody>
      </p:sp>
      <p:pic>
        <p:nvPicPr>
          <p:cNvPr id="6146" name="Picture 2" descr="http://new.cleverence.ru/software/details/wf-rfid-printing-assets/79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104795"/>
            <a:ext cx="2987031" cy="9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new.cleverence.ru/software/details/wf-rfid-printing-assets/10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108825"/>
            <a:ext cx="3559015" cy="9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-154705"/>
            <a:ext cx="1301043" cy="9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-531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  <a:t>WF-RFID-PRINTING</a:t>
            </a:r>
            <a:br>
              <a:rPr lang="en-US" sz="1200" b="1" dirty="0">
                <a:solidFill>
                  <a:srgbClr val="62516B"/>
                </a:solidFill>
                <a:latin typeface="Myriad Pro" panose="020B0503030403020204" pitchFamily="34" charset="0"/>
              </a:rPr>
            </a:br>
            <a:r>
              <a:rPr lang="en-US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Wonderfid: </a:t>
            </a:r>
            <a:r>
              <a:rPr lang="ru-RU" sz="1400" b="1" dirty="0">
                <a:solidFill>
                  <a:srgbClr val="62516B"/>
                </a:solidFill>
                <a:latin typeface="Myriad Pro" panose="020B0503030403020204" pitchFamily="34" charset="0"/>
              </a:rPr>
              <a:t>Печать этикеток</a:t>
            </a:r>
            <a:endParaRPr lang="ru-RU" b="1" dirty="0">
              <a:solidFill>
                <a:srgbClr val="62516B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251520" y="1591632"/>
            <a:ext cx="865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Лицензия дает возможность печатать любые этикетки для маркировки, которые предусмотрены текущей версией программы.</a:t>
            </a: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>
            <p:extLst/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4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178" y="135219"/>
            <a:ext cx="931829" cy="27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52776" y="899427"/>
            <a:ext cx="6289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3E7568"/>
                </a:solidFill>
              </a:rPr>
              <a:t>Wonderfid</a:t>
            </a:r>
            <a:r>
              <a:rPr lang="en-US" b="1" dirty="0">
                <a:solidFill>
                  <a:srgbClr val="3E7568"/>
                </a:solidFill>
              </a:rPr>
              <a:t>: </a:t>
            </a:r>
            <a:r>
              <a:rPr lang="ru-RU" b="1" dirty="0">
                <a:solidFill>
                  <a:srgbClr val="3E7568"/>
                </a:solidFill>
              </a:rPr>
              <a:t>Печать </a:t>
            </a:r>
            <a:r>
              <a:rPr lang="ru-RU" b="1" dirty="0" smtClean="0">
                <a:solidFill>
                  <a:srgbClr val="3E7568"/>
                </a:solidFill>
              </a:rPr>
              <a:t>этикеток ПОЛНАЯ (</a:t>
            </a:r>
            <a:r>
              <a:rPr lang="en-US" b="1" dirty="0" smtClean="0">
                <a:solidFill>
                  <a:srgbClr val="3E7568"/>
                </a:solidFill>
              </a:rPr>
              <a:t>WF-RFID-PRINTING-ALL</a:t>
            </a:r>
            <a:r>
              <a:rPr lang="ru-RU" b="1" dirty="0" smtClean="0">
                <a:solidFill>
                  <a:srgbClr val="3E7568"/>
                </a:solidFill>
              </a:rPr>
              <a:t>)</a:t>
            </a:r>
            <a:endParaRPr lang="ru-RU" dirty="0">
              <a:solidFill>
                <a:srgbClr val="3E7568"/>
              </a:solidFill>
            </a:endParaRPr>
          </a:p>
        </p:txBody>
      </p:sp>
      <p:sp>
        <p:nvSpPr>
          <p:cNvPr id="17" name="Текст 4"/>
          <p:cNvSpPr txBox="1">
            <a:spLocks/>
          </p:cNvSpPr>
          <p:nvPr/>
        </p:nvSpPr>
        <p:spPr>
          <a:xfrm>
            <a:off x="6762927" y="4365104"/>
            <a:ext cx="2381072" cy="1024853"/>
          </a:xfrm>
          <a:prstGeom prst="rect">
            <a:avLst/>
          </a:prstGeom>
          <a:solidFill>
            <a:srgbClr val="3E7568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0" dirty="0">
              <a:solidFill>
                <a:schemeClr val="bg1"/>
              </a:solidFill>
            </a:endParaRPr>
          </a:p>
          <a:p>
            <a:endParaRPr lang="ru-RU" sz="2000" b="0" dirty="0" smtClean="0">
              <a:solidFill>
                <a:schemeClr val="bg1"/>
              </a:solidFill>
            </a:endParaRPr>
          </a:p>
        </p:txBody>
      </p:sp>
      <p:sp>
        <p:nvSpPr>
          <p:cNvPr id="18" name="Текст 4"/>
          <p:cNvSpPr txBox="1">
            <a:spLocks/>
          </p:cNvSpPr>
          <p:nvPr/>
        </p:nvSpPr>
        <p:spPr>
          <a:xfrm>
            <a:off x="251520" y="4365455"/>
            <a:ext cx="6529933" cy="1024502"/>
          </a:xfrm>
          <a:prstGeom prst="rect">
            <a:avLst/>
          </a:prstGeom>
          <a:solidFill>
            <a:srgbClr val="3E7568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bg1"/>
                </a:solidFill>
              </a:rPr>
              <a:t>Лицензия на 1 (один) RFID-принтер, подписка на обновления на 1 (один) </a:t>
            </a:r>
            <a:r>
              <a:rPr lang="ru-RU" b="0" dirty="0" smtClean="0">
                <a:solidFill>
                  <a:schemeClr val="bg1"/>
                </a:solidFill>
              </a:rPr>
              <a:t>год. Поставка </a:t>
            </a:r>
            <a:r>
              <a:rPr lang="ru-RU" b="0" dirty="0">
                <a:solidFill>
                  <a:schemeClr val="bg1"/>
                </a:solidFill>
              </a:rPr>
              <a:t>в электронном виде, путем скачивания с сайта. В отсутствие лицензии работает в демо-режиме</a:t>
            </a:r>
            <a:endParaRPr lang="ru-RU" b="0" dirty="0" smtClean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>
            <a:hlinkClick r:id="rId6"/>
          </p:cNvPr>
          <p:cNvSpPr/>
          <p:nvPr/>
        </p:nvSpPr>
        <p:spPr>
          <a:xfrm>
            <a:off x="7007666" y="4509120"/>
            <a:ext cx="1656184" cy="720080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hlinkClick r:id="rId7"/>
              </a:rPr>
              <a:t>Купить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2" y="4365104"/>
            <a:ext cx="323530" cy="1024853"/>
          </a:xfrm>
          <a:prstGeom prst="rect">
            <a:avLst/>
          </a:prstGeom>
          <a:solidFill>
            <a:srgbClr val="3E7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642084"/>
            <a:ext cx="8340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5050"/>
                </a:solidFill>
              </a:rPr>
              <a:t>Розничная ц</a:t>
            </a:r>
            <a:r>
              <a:rPr lang="en-US" sz="2800" b="1" dirty="0" err="1" smtClean="0">
                <a:solidFill>
                  <a:srgbClr val="FF5050"/>
                </a:solidFill>
              </a:rPr>
              <a:t>ена</a:t>
            </a:r>
            <a:r>
              <a:rPr lang="en-US" sz="2800" b="1" dirty="0" smtClean="0">
                <a:solidFill>
                  <a:srgbClr val="FF5050"/>
                </a:solidFill>
              </a:rPr>
              <a:t>:</a:t>
            </a:r>
            <a:r>
              <a:rPr lang="ru-RU" sz="2800" b="1" dirty="0" smtClean="0">
                <a:solidFill>
                  <a:srgbClr val="FF5050"/>
                </a:solidFill>
              </a:rPr>
              <a:t>  60 000 руб.</a:t>
            </a:r>
            <a:endParaRPr lang="ru-RU" sz="2800" b="1" dirty="0">
              <a:solidFill>
                <a:srgbClr val="FF5050"/>
              </a:solidFill>
            </a:endParaRPr>
          </a:p>
        </p:txBody>
      </p:sp>
      <p:pic>
        <p:nvPicPr>
          <p:cNvPr id="6148" name="Picture 4" descr="http://new.cleverence.ru/software/details/wf-rfid-printing-assets/10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108825"/>
            <a:ext cx="3559015" cy="9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new.cleverence.ru/software/details/wf-rfid-printing-goods/9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130591"/>
            <a:ext cx="3384376" cy="9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-154705"/>
            <a:ext cx="1301043" cy="9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18974</TotalTime>
  <Words>756</Words>
  <Application>Microsoft Office PowerPoint</Application>
  <PresentationFormat>Экран (4:3)</PresentationFormat>
  <Paragraphs>182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Myriad Pro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Видео ролик Mobile SMARTS</dc:title>
  <dc:creator>User</dc:creator>
  <cp:lastModifiedBy>Всеволод Мартынов</cp:lastModifiedBy>
  <cp:revision>310</cp:revision>
  <dcterms:created xsi:type="dcterms:W3CDTF">2014-09-22T17:39:08Z</dcterms:created>
  <dcterms:modified xsi:type="dcterms:W3CDTF">2015-04-29T16:01:13Z</dcterms:modified>
</cp:coreProperties>
</file>